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1EE9DFE-738A-6EB0-7F64-C577A7ACC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90259F4-60EC-E717-0A2A-EE96AD1C9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9B49C25-B960-C975-D750-D03EE04B5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1D0C-CD93-4FFA-AB0F-ABDB3BAAD208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BCE7EAD-063D-C895-1461-8ED195359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C30731F-00E4-2737-CD81-4FA326D4C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7CB7-077C-46ED-A4FE-7D95B5487D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131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5D3A37-5333-B088-DCC5-C4855A4C6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50054F4-818D-5AC5-A358-0CCC1BAEA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7BA6B5A-5F2B-BA24-A26F-3571551CB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1D0C-CD93-4FFA-AB0F-ABDB3BAAD208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496E548-7D46-840E-7631-B49DE4AA6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B7F0E67-B3F5-C71C-D0DB-6B0C1CF5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7CB7-077C-46ED-A4FE-7D95B5487D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179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56A91BF-0AB0-AE1B-A386-0350E53C4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D0626AE-E284-BF65-A6FC-A48D2AD3E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0D329CE-916C-154E-C738-FB4B2E756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1D0C-CD93-4FFA-AB0F-ABDB3BAAD208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4D92302-1204-F598-58D8-62B7A65FF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6B8061-6288-E97A-6316-EAE298F03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7CB7-077C-46ED-A4FE-7D95B5487D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385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1C85BA-571D-16C6-A510-8AAE853BC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F7F10B8-81BE-A214-B678-E8EC8E2D1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A779175-FC72-EA68-4EB9-AABE9DA5A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1D0C-CD93-4FFA-AB0F-ABDB3BAAD208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63ADA8E-89D8-6732-13C7-5057C328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1AC54B3-E432-3ECF-5F21-48253F2B8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7CB7-077C-46ED-A4FE-7D95B5487D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710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65A95DF-E87F-8A64-C831-C94226E17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5CEEC74-F1C4-E374-08D2-3AA026170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F535192-399D-966D-266C-186E6B69E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1D0C-CD93-4FFA-AB0F-ABDB3BAAD208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963BDDF-A0B4-BFD1-5798-3E819554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FCB437A-5AE0-3204-6ADB-99D154B0D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7CB7-077C-46ED-A4FE-7D95B5487D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452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AC0677-465B-E34D-BF24-343257372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A0C0E54-4B56-0922-B914-DA8A3EBB0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3C91210-A9CA-A1D4-6343-3013389EE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4FECC6C-D43F-05A2-A606-C6E04EE5F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1D0C-CD93-4FFA-AB0F-ABDB3BAAD208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11CF4B7-87FE-B199-3347-7C468E76B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0388734-3F71-07F7-1B47-977ED63C9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7CB7-077C-46ED-A4FE-7D95B5487D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357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D9AE36-32BA-0A08-BF41-0858E9231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0B3BC7-AF48-5238-76F0-A1EA09844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401DD72-DCD6-0397-8700-21DA25BDD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E6C4C91-0091-B667-767C-931F3BB2F2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E34AA60-D680-379D-FD76-AD5EFCA96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5E7EF9D-614E-ED7B-14FA-0942C918B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1D0C-CD93-4FFA-AB0F-ABDB3BAAD208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32B4E49-1309-63EE-1080-FD817B691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0DDAE0CC-6531-11DC-A102-03DA1F63D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7CB7-077C-46ED-A4FE-7D95B5487D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304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27FDF23-7A8D-0881-B860-AB57A454B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1C4023DA-634C-B0EB-B763-994BE7DF3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1D0C-CD93-4FFA-AB0F-ABDB3BAAD208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F4981B8-3C05-45F2-AB33-4DD4EC08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3EFE1C0-4D67-F1FB-D4B8-3ED6DF86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7CB7-077C-46ED-A4FE-7D95B5487D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768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4E779EE-39AD-7A42-9915-5FD06CCBD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1D0C-CD93-4FFA-AB0F-ABDB3BAAD208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6C38C2F-E258-7207-7AE2-580109855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350F344-3204-7FC0-A714-914FDA6BA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7CB7-077C-46ED-A4FE-7D95B5487D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741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1CE7DF-AD9E-65D6-A4D7-A3D47D334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B4FECB6-C510-FA59-444B-F2B045442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6A09188-CA07-4652-01A0-FF39DE836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B47E725-17FF-0DC1-650A-06D753CC6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1D0C-CD93-4FFA-AB0F-ABDB3BAAD208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D5FCB04-B2AA-160C-511E-AE83736F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5F7A577-E5A5-E5A1-FE5B-5C05B66FA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7CB7-077C-46ED-A4FE-7D95B5487D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908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A89FFF4-EC9E-9B09-D8B0-D980602A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5208C48-04A8-4084-4D12-2F9AC4645D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366EEFC-E485-00D8-1AB4-301D009BE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A7E4CE8-64F3-89D1-5464-A4C90CB11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1D0C-CD93-4FFA-AB0F-ABDB3BAAD208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928C127-77FD-6AC5-5386-4C2CC15D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771D3BD-07A2-E93C-7AF4-63224ECEE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7CB7-077C-46ED-A4FE-7D95B5487D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629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51CB456D-9DC2-8B21-D582-9F02D8AFE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00BF882-B26B-5580-C075-11294450B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0785A01-3776-016F-BF62-D4BDAD2A8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01D0C-CD93-4FFA-AB0F-ABDB3BAAD208}" type="datetimeFigureOut">
              <a:rPr lang="vi-VN" smtClean="0"/>
              <a:t>24/11/2022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5A187E4-5F49-EFCD-048C-A816C1F26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EBD55A6-1C72-29DB-2D41-1394DB349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87CB7-077C-46ED-A4FE-7D95B5487D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37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0.png"/><Relationship Id="rId7" Type="http://schemas.openxmlformats.org/officeDocument/2006/relationships/oleObject" Target="../embeddings/oleObject11.bin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DD2FB10-3954-CDE6-4D14-6BDAB1539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234" y="253860"/>
            <a:ext cx="7283669" cy="10324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3200" b="1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3200" b="1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THỐNG KÊ VÀ XÁC SUẤT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7CD9458C-B065-ED49-1A94-07A8BCA8D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363" y="1329804"/>
            <a:ext cx="5079273" cy="6418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 VI   </a:t>
            </a:r>
            <a:r>
              <a:rPr kumimoji="0" lang="vi-VN" altLang="vi-VN" sz="28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 KÊ</a:t>
            </a:r>
            <a:endParaRPr kumimoji="0" lang="vi-VN" altLang="vi-V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8AA0D11-472E-C897-CC10-CC8FC545A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2500" y="6868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87A36D2B-03DC-8FED-63AD-C13E56E696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811204"/>
              </p:ext>
            </p:extLst>
          </p:nvPr>
        </p:nvGraphicFramePr>
        <p:xfrm>
          <a:off x="63060" y="2025633"/>
          <a:ext cx="6487006" cy="4710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̉nh Bitmap" r:id="rId2" imgW="4648849" imgH="2419048" progId="Paint.Picture">
                  <p:embed/>
                </p:oleObj>
              </mc:Choice>
              <mc:Fallback>
                <p:oleObj name="Ảnh Bitmap" r:id="rId2" imgW="4648849" imgH="2419048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60" y="2025633"/>
                        <a:ext cx="6487006" cy="47100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">
            <a:extLst>
              <a:ext uri="{FF2B5EF4-FFF2-40B4-BE49-F238E27FC236}">
                <a16:creationId xmlns:a16="http://schemas.microsoft.com/office/drawing/2014/main" id="{BE596A29-1DAD-75E1-3EAA-E162F1FD2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5921" y="1905837"/>
            <a:ext cx="89961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D47C40EF-CA3C-3B43-4308-161F4009C1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422439"/>
              </p:ext>
            </p:extLst>
          </p:nvPr>
        </p:nvGraphicFramePr>
        <p:xfrm>
          <a:off x="6663920" y="1971669"/>
          <a:ext cx="5345200" cy="478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̉nh Bitmap" r:id="rId4" imgW="4525007" imgH="2257740" progId="Paint.Picture">
                  <p:embed/>
                </p:oleObj>
              </mc:Choice>
              <mc:Fallback>
                <p:oleObj name="Ảnh Bitmap" r:id="rId4" imgW="4525007" imgH="2257740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3920" y="1971669"/>
                        <a:ext cx="5345200" cy="4786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835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8D2AC54-0E26-DDBC-3437-B06B8C817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03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vi-VN" sz="3100" b="1" dirty="0">
                <a:solidFill>
                  <a:srgbClr val="C459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1. SỐ GẦN ĐÚNG VÀ SAI SỐ</a:t>
            </a:r>
            <a:endParaRPr lang="vi-VN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C6DCD70-79E5-DAB8-08EE-AABD3894ECD6}"/>
              </a:ext>
            </a:extLst>
          </p:cNvPr>
          <p:cNvSpPr txBox="1"/>
          <p:nvPr/>
        </p:nvSpPr>
        <p:spPr>
          <a:xfrm>
            <a:off x="223520" y="830818"/>
            <a:ext cx="2273300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CC00CC"/>
              </a:buClr>
            </a:pPr>
            <a:r>
              <a:rPr lang="en-U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vi-VN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16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BA7C2E5-7836-3A44-CCB3-C5D45101074E}"/>
              </a:ext>
            </a:extLst>
          </p:cNvPr>
          <p:cNvSpPr txBox="1"/>
          <p:nvPr/>
        </p:nvSpPr>
        <p:spPr>
          <a:xfrm>
            <a:off x="538480" y="1205458"/>
            <a:ext cx="11551920" cy="16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01/2021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47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vồn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1,3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USD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81,8%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70,3%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46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0,5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USD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41,4%.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9CD83AFD-55B8-B516-4747-EF37D5491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" y="1382117"/>
            <a:ext cx="427990" cy="412705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53FD3F4-C5F2-0EFF-CB48-6CE0262E940E}"/>
              </a:ext>
            </a:extLst>
          </p:cNvPr>
          <p:cNvSpPr txBox="1"/>
          <p:nvPr/>
        </p:nvSpPr>
        <p:spPr>
          <a:xfrm>
            <a:off x="362530" y="2730942"/>
            <a:ext cx="114669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000" b="1" i="0" dirty="0">
                <a:solidFill>
                  <a:srgbClr val="333333"/>
                </a:solidFill>
                <a:effectLst/>
                <a:latin typeface="+mj-lt"/>
              </a:rPr>
              <a:t>TRẢ LỜI</a:t>
            </a:r>
          </a:p>
          <a:p>
            <a:pPr algn="just"/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+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số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đúng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trong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trích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đoạn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trên: 01/2021; 47; 46.</a:t>
            </a:r>
          </a:p>
          <a:p>
            <a:pPr algn="just"/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+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số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gần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đúng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trong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trích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đoạn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trên: 1,3; 81,8; 70,3; 0,5; 41,4 (Ta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đây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số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gần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đúng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vì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quan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sát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cách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sử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dụng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ngữ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trước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số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: </a:t>
            </a:r>
            <a:r>
              <a:rPr lang="vi-VN" sz="2000" b="0" i="1" dirty="0" err="1">
                <a:solidFill>
                  <a:srgbClr val="333333"/>
                </a:solidFill>
                <a:effectLst/>
                <a:latin typeface="+mj-lt"/>
              </a:rPr>
              <a:t>gần</a:t>
            </a:r>
            <a:r>
              <a:rPr lang="vi-VN" sz="2000" b="0" i="1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000" b="0" i="1" dirty="0" err="1">
                <a:solidFill>
                  <a:srgbClr val="333333"/>
                </a:solidFill>
                <a:effectLst/>
                <a:latin typeface="+mj-lt"/>
              </a:rPr>
              <a:t>khoảng</a:t>
            </a:r>
            <a:r>
              <a:rPr lang="vi-VN" sz="2000" b="0" i="1" dirty="0">
                <a:solidFill>
                  <a:srgbClr val="333333"/>
                </a:solidFill>
                <a:effectLst/>
                <a:latin typeface="+mj-lt"/>
              </a:rPr>
              <a:t>, trên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).</a:t>
            </a:r>
          </a:p>
        </p:txBody>
      </p:sp>
      <p:graphicFrame>
        <p:nvGraphicFramePr>
          <p:cNvPr id="10" name="Đối tượng 9">
            <a:extLst>
              <a:ext uri="{FF2B5EF4-FFF2-40B4-BE49-F238E27FC236}">
                <a16:creationId xmlns:a16="http://schemas.microsoft.com/office/drawing/2014/main" id="{A52B8695-F95A-B49E-AEF5-19EFC924FB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503133"/>
              </p:ext>
            </p:extLst>
          </p:nvPr>
        </p:nvGraphicFramePr>
        <p:xfrm>
          <a:off x="104047" y="5286614"/>
          <a:ext cx="672111" cy="731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̉nh Bitmap" r:id="rId3" imgW="285866" imgH="304923" progId="Paint.Picture">
                  <p:embed/>
                </p:oleObj>
              </mc:Choice>
              <mc:Fallback>
                <p:oleObj name="Ảnh Bitmap" r:id="rId3" imgW="285866" imgH="304923" progId="Paint.Picture">
                  <p:embed/>
                  <p:pic>
                    <p:nvPicPr>
                      <p:cNvPr id="14" name="Đối tượng 13">
                        <a:extLst>
                          <a:ext uri="{FF2B5EF4-FFF2-40B4-BE49-F238E27FC236}">
                            <a16:creationId xmlns:a16="http://schemas.microsoft.com/office/drawing/2014/main" id="{24C15B0F-5043-A928-FDA1-02885A4C36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047" y="5286614"/>
                        <a:ext cx="672111" cy="7318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8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FBD5DB-BF32-20A5-7B7B-159E7AFB4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459" y="4261703"/>
            <a:ext cx="2745140" cy="251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1">
            <a:extLst>
              <a:ext uri="{FF2B5EF4-FFF2-40B4-BE49-F238E27FC236}">
                <a16:creationId xmlns:a16="http://schemas.microsoft.com/office/drawing/2014/main" id="{DF5EFA53-3375-8F98-A289-EB992D50D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905" y="5209138"/>
            <a:ext cx="775304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486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486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486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486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486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86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86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86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86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86150" algn="l"/>
              </a:tabLst>
            </a:pP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Vinh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2).  Vinh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 cm.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20,7 cm.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vi-VN" sz="20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E4DBAD3-8E6D-7D94-E888-DB0EE9834ACC}"/>
              </a:ext>
            </a:extLst>
          </p:cNvPr>
          <p:cNvSpPr txBox="1"/>
          <p:nvPr/>
        </p:nvSpPr>
        <p:spPr>
          <a:xfrm>
            <a:off x="223520" y="4111287"/>
            <a:ext cx="4815840" cy="42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Sai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vi-VN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D28C325-AC56-1E76-84AA-EDA4E958E260}"/>
              </a:ext>
            </a:extLst>
          </p:cNvPr>
          <p:cNvSpPr txBox="1"/>
          <p:nvPr/>
        </p:nvSpPr>
        <p:spPr>
          <a:xfrm>
            <a:off x="223520" y="4615783"/>
            <a:ext cx="5405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a) Sai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tuyệt</a:t>
            </a:r>
            <a:r>
              <a:rPr lang="en-US" sz="2000" b="1" dirty="0"/>
              <a:t> </a:t>
            </a:r>
            <a:r>
              <a:rPr lang="en-US" sz="2000" b="1" dirty="0" err="1"/>
              <a:t>đối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256172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  <p:bldP spid="9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A23ACE0-30D9-6610-683D-9231803BB3EB}"/>
                  </a:ext>
                </a:extLst>
              </p:cNvPr>
              <p:cNvSpPr txBox="1"/>
              <p:nvPr/>
            </p:nvSpPr>
            <p:spPr>
              <a:xfrm>
                <a:off x="320040" y="279062"/>
                <a:ext cx="11551920" cy="42383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342900" indent="-1143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tuyệt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a.</a:t>
                </a:r>
                <a:endParaRPr lang="vi-VN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A23ACE0-30D9-6610-683D-9231803BB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" y="279062"/>
                <a:ext cx="11551920" cy="423834"/>
              </a:xfrm>
              <a:prstGeom prst="rect">
                <a:avLst/>
              </a:prstGeom>
              <a:blipFill>
                <a:blip r:embed="rId2"/>
                <a:stretch>
                  <a:fillRect t="-4286" b="-22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E7B9395-66B9-3233-95C0-D2B4F8F260B7}"/>
                  </a:ext>
                </a:extLst>
              </p:cNvPr>
              <p:cNvSpPr txBox="1"/>
              <p:nvPr/>
            </p:nvSpPr>
            <p:spPr>
              <a:xfrm>
                <a:off x="640080" y="847517"/>
                <a:ext cx="11551920" cy="906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371600" indent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 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 hay a – d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 </m:t>
                    </m:r>
                  </m:oMath>
                </a14:m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a+d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±</m:t>
                    </m:r>
                  </m:oMath>
                </a14:m>
                <a:r>
                  <a:rPr lang="vi-VN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d. </a:t>
                </a:r>
                <a:endParaRPr lang="vi-VN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E7B9395-66B9-3233-95C0-D2B4F8F26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847517"/>
                <a:ext cx="11551920" cy="906017"/>
              </a:xfrm>
              <a:prstGeom prst="rect">
                <a:avLst/>
              </a:prstGeom>
              <a:blipFill>
                <a:blip r:embed="rId3"/>
                <a:stretch>
                  <a:fillRect l="-528" t="-1342" b="-10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F2D2A7C-6FF8-21F9-57DE-1C7A60A45216}"/>
                  </a:ext>
                </a:extLst>
              </p:cNvPr>
              <p:cNvSpPr txBox="1"/>
              <p:nvPr/>
            </p:nvSpPr>
            <p:spPr>
              <a:xfrm>
                <a:off x="0" y="1862761"/>
                <a:ext cx="11946835" cy="36729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b="1" dirty="0" err="1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2000" b="1" dirty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000" b="1" dirty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1/</a:t>
                </a:r>
                <a:r>
                  <a:rPr lang="en-US" sz="2000" b="1" dirty="0" err="1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000" b="1" dirty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/tr107</a:t>
                </a:r>
                <a:endParaRPr lang="vi-VN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 = 4 cm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 = 3,145</a:t>
                </a:r>
                <a:r>
                  <a:rPr lang="vi-VN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50,32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3,14</a:t>
                </a:r>
                <a:r>
                  <a:rPr lang="vi-VN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 3,15,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S.</a:t>
                </a:r>
                <a:endParaRPr lang="vi-VN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vi-VN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2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hinh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endParaRPr lang="vi-VN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4572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3,14.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vi-VN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3,15</a:t>
                </a:r>
                <a:r>
                  <a:rPr lang="vi-VN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20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50,24 </a:t>
                </a:r>
                <a:r>
                  <a:rPr lang="vi-VN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vi-VN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50,4.</a:t>
                </a:r>
                <a:endParaRPr lang="vi-VN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50,24 - 50,32 </a:t>
                </a:r>
                <a:r>
                  <a:rPr lang="vi-VN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- S</a:t>
                </a:r>
                <a:r>
                  <a:rPr lang="vi-VN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50,4 - 50,32,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tức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vi-VN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&lt;0,08.</a:t>
                </a:r>
                <a:endParaRPr lang="vi-VN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0,08.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Nởi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50,32 + 0,08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vi-VN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F2D2A7C-6FF8-21F9-57DE-1C7A60A45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62761"/>
                <a:ext cx="11946835" cy="3672929"/>
              </a:xfrm>
              <a:prstGeom prst="rect">
                <a:avLst/>
              </a:prstGeom>
              <a:blipFill>
                <a:blip r:embed="rId4"/>
                <a:stretch>
                  <a:fillRect t="-498" r="-510" b="-19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384FC8F-B417-8901-ABA4-4B0C32ED84E1}"/>
                  </a:ext>
                </a:extLst>
              </p:cNvPr>
              <p:cNvSpPr txBox="1"/>
              <p:nvPr/>
            </p:nvSpPr>
            <p:spPr>
              <a:xfrm>
                <a:off x="563631" y="5532339"/>
                <a:ext cx="11064737" cy="956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4572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1,41 &lt;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 1,42.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10 cm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                                    </a:t>
                </a:r>
                <a:endParaRPr lang="vi-VN" sz="2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384FC8F-B417-8901-ABA4-4B0C32ED8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31" y="5532339"/>
                <a:ext cx="11064737" cy="956287"/>
              </a:xfrm>
              <a:prstGeom prst="rect">
                <a:avLst/>
              </a:prstGeom>
              <a:blipFill>
                <a:blip r:embed="rId5"/>
                <a:stretch>
                  <a:fillRect l="-826" r="-826" b="-134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Đối tượng 9">
            <a:extLst>
              <a:ext uri="{FF2B5EF4-FFF2-40B4-BE49-F238E27FC236}">
                <a16:creationId xmlns:a16="http://schemas.microsoft.com/office/drawing/2014/main" id="{DAA865F2-3B5E-F18D-0F4E-6F2422F0C3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501616"/>
              </p:ext>
            </p:extLst>
          </p:nvPr>
        </p:nvGraphicFramePr>
        <p:xfrm>
          <a:off x="125481" y="5587116"/>
          <a:ext cx="4381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̉nh Bitmap" r:id="rId6" imgW="323981" imgH="323981" progId="Paint.Picture">
                  <p:embed/>
                </p:oleObj>
              </mc:Choice>
              <mc:Fallback>
                <p:oleObj name="Ảnh Bitmap" r:id="rId6" imgW="323981" imgH="323981" progId="Paint.Picture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696E3242-A2BD-4163-61DE-CB957D9719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81" y="5587116"/>
                        <a:ext cx="43815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371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F94C8260-0213-FA45-099A-1C1E46F71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931" y="993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99C07681-439E-D5DC-75A1-79BDA8C19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73" y="726972"/>
            <a:ext cx="6096000" cy="3151371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DEB0ABF8-F4E7-CB69-2F33-635E4F9D0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739" y="761851"/>
            <a:ext cx="5582688" cy="2667150"/>
          </a:xfrm>
          <a:prstGeom prst="rect">
            <a:avLst/>
          </a:prstGeom>
        </p:spPr>
      </p:pic>
      <p:sp>
        <p:nvSpPr>
          <p:cNvPr id="18" name="Rectangle: Rounded Corners 4">
            <a:extLst>
              <a:ext uri="{FF2B5EF4-FFF2-40B4-BE49-F238E27FC236}">
                <a16:creationId xmlns:a16="http://schemas.microsoft.com/office/drawing/2014/main" id="{E087487F-D48A-BE13-8A5C-2E0A577B5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7583" y="4371211"/>
            <a:ext cx="2190750" cy="18445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</a:pPr>
            <a:r>
              <a:rPr kumimoji="0" lang="en-US" altLang="vi-VN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altLang="vi-VN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kumimoji="0" lang="en-US" altLang="vi-VN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kumimoji="0" lang="en-US" altLang="vi-V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kumimoji="0" lang="en-US" altLang="vi-V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170x 240 (+ 2mm).</a:t>
            </a:r>
            <a:endParaRPr kumimoji="0" lang="en-US" altLang="vi-V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</a:pPr>
            <a:r>
              <a:rPr kumimoji="0" lang="en-US" altLang="vi-VN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vi-V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vi-V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100g/m+ (M)</a:t>
            </a:r>
            <a:endParaRPr kumimoji="0" lang="en-US" altLang="vi-V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</a:pPr>
            <a:r>
              <a:rPr kumimoji="0" lang="en-US" altLang="vi-VN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vi-V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kumimoji="0" lang="en-US" altLang="vi-V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80 - 82% ISO</a:t>
            </a:r>
            <a:endParaRPr kumimoji="0" lang="en-US" altLang="vi-V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</a:pPr>
            <a:endParaRPr kumimoji="0" lang="en-US" alt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9" name="Đối tượng 18">
            <a:extLst>
              <a:ext uri="{FF2B5EF4-FFF2-40B4-BE49-F238E27FC236}">
                <a16:creationId xmlns:a16="http://schemas.microsoft.com/office/drawing/2014/main" id="{98357C95-824E-A975-CAFD-6FC0251DB8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769346"/>
              </p:ext>
            </p:extLst>
          </p:nvPr>
        </p:nvGraphicFramePr>
        <p:xfrm>
          <a:off x="198574" y="4009261"/>
          <a:ext cx="3937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̉nh Bitmap" r:id="rId4" imgW="304923" imgH="285866" progId="Paint.Picture">
                  <p:embed/>
                </p:oleObj>
              </mc:Choice>
              <mc:Fallback>
                <p:oleObj name="Ảnh Bitmap" r:id="rId4" imgW="304923" imgH="285866" progId="Paint.Picture">
                  <p:embed/>
                  <p:pic>
                    <p:nvPicPr>
                      <p:cNvPr id="5" name="Đối tượng 4">
                        <a:extLst>
                          <a:ext uri="{FF2B5EF4-FFF2-40B4-BE49-F238E27FC236}">
                            <a16:creationId xmlns:a16="http://schemas.microsoft.com/office/drawing/2014/main" id="{5B953616-A5CE-FC07-C024-D71A08FA88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74" y="4009261"/>
                        <a:ext cx="3937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6">
            <a:extLst>
              <a:ext uri="{FF2B5EF4-FFF2-40B4-BE49-F238E27FC236}">
                <a16:creationId xmlns:a16="http://schemas.microsoft.com/office/drawing/2014/main" id="{ECF5A766-BFF8-9B9E-DF6B-8775ECE19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067" y="3878343"/>
            <a:ext cx="865090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</a:pPr>
            <a:r>
              <a:rPr kumimoji="0" lang="en-US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vi-VN" sz="240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</a:pPr>
            <a:r>
              <a:rPr kumimoji="0" lang="vi-VN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vi-VN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như trong </a:t>
            </a:r>
            <a:r>
              <a:rPr kumimoji="0" lang="vi-VN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vi-VN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endParaRPr kumimoji="0" lang="vi-VN" altLang="vi-VN" sz="240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</a:pP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</a:pP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kumimoji="0" lang="en-US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vi-VN" altLang="vi-VN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14B72D18-B7AA-E4E8-9EEB-7093DC08A35D}"/>
              </a:ext>
            </a:extLst>
          </p:cNvPr>
          <p:cNvSpPr txBox="1"/>
          <p:nvPr/>
        </p:nvSpPr>
        <p:spPr>
          <a:xfrm>
            <a:off x="5554938" y="2459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1512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12A99831-E1DF-944C-62F8-C5CC146D1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ADD5532-3EFD-6E4E-DBD4-767D6A6D4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2063" name="Picture 17" descr="A hand holding a stopwatch&#10;&#10;Description automatically generated">
            <a:extLst>
              <a:ext uri="{FF2B5EF4-FFF2-40B4-BE49-F238E27FC236}">
                <a16:creationId xmlns:a16="http://schemas.microsoft.com/office/drawing/2014/main" id="{9AEBFB22-BFA6-DD62-51AF-D2C6E031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999708"/>
            <a:ext cx="2295525" cy="31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Đối tượng 14">
            <a:extLst>
              <a:ext uri="{FF2B5EF4-FFF2-40B4-BE49-F238E27FC236}">
                <a16:creationId xmlns:a16="http://schemas.microsoft.com/office/drawing/2014/main" id="{22C7CC60-09C8-ADF2-573C-49611BEEC1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053956"/>
              </p:ext>
            </p:extLst>
          </p:nvPr>
        </p:nvGraphicFramePr>
        <p:xfrm>
          <a:off x="47624" y="502455"/>
          <a:ext cx="542925" cy="567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̉nh Bitmap" r:id="rId3" imgW="285866" imgH="295238" progId="Paint.Picture">
                  <p:embed/>
                </p:oleObj>
              </mc:Choice>
              <mc:Fallback>
                <p:oleObj name="Ảnh Bitmap" r:id="rId3" imgW="285866" imgH="295238" progId="Paint.Picture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4" y="502455"/>
                        <a:ext cx="542925" cy="5670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6">
            <a:extLst>
              <a:ext uri="{FF2B5EF4-FFF2-40B4-BE49-F238E27FC236}">
                <a16:creationId xmlns:a16="http://schemas.microsoft.com/office/drawing/2014/main" id="{99594C68-FE4C-5039-5BA1-88D637BC6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" y="81339"/>
            <a:ext cx="22317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vi-VN" sz="20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 </a:t>
            </a:r>
            <a:r>
              <a:rPr kumimoji="0" lang="en-US" altLang="vi-VN" sz="2000" b="1" i="0" u="none" strike="noStrike" cap="none" normalizeH="0" baseline="0" dirty="0" err="1">
                <a:ln>
                  <a:noFill/>
                </a:ln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sz="20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cap="none" normalizeH="0" baseline="0" dirty="0" err="1">
                <a:ln>
                  <a:noFill/>
                </a:ln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altLang="vi-VN" sz="20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cap="none" normalizeH="0" baseline="0" dirty="0" err="1">
                <a:ln>
                  <a:noFill/>
                </a:ln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kumimoji="0" lang="vi-VN" altLang="vi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5007DF37-05E2-4CA0-C63D-6AD96FEFC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D79DBD6B-D827-6067-A3DD-CE520741B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591" y="519367"/>
            <a:ext cx="105060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2015,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13 799 </a:t>
            </a:r>
            <a:r>
              <a:rPr kumimoji="0" lang="en-US" altLang="vi-VN" sz="2000" b="0" i="1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vi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bầm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100 m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10,3+0,1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altLang="vi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vi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B8C1F4F6-1A05-8F89-6812-62799E69CF4D}"/>
                  </a:ext>
                </a:extLst>
              </p:cNvPr>
              <p:cNvSpPr txBox="1"/>
              <p:nvPr/>
            </p:nvSpPr>
            <p:spPr>
              <a:xfrm>
                <a:off x="319087" y="1621446"/>
                <a:ext cx="6096000" cy="7030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vi-VN" sz="2000" i="0">
                              <a:latin typeface="Cambria Math" panose="02040503050406030204" pitchFamily="18" charset="0"/>
                            </a:rPr>
                            <m:t>13799</m:t>
                          </m:r>
                        </m:den>
                      </m:f>
                      <m:r>
                        <a:rPr lang="vi-VN" sz="2000" i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vi-VN" sz="2000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vi-VN" sz="20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2000" i="0">
                          <a:latin typeface="Cambria Math" panose="02040503050406030204" pitchFamily="18" charset="0"/>
                        </a:rPr>
                        <m:t>0015</m:t>
                      </m:r>
                      <m:r>
                        <a:rPr lang="vi-VN" sz="2000" i="0">
                          <a:latin typeface="Cambria Math" panose="02040503050406030204" pitchFamily="18" charset="0"/>
                        </a:rPr>
                        <m:t>... </m:t>
                      </m:r>
                      <m:r>
                        <a:rPr lang="vi-VN" sz="2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vi-VN" sz="2000" i="0">
                          <a:latin typeface="Cambria Math" panose="02040503050406030204" pitchFamily="18" charset="0"/>
                        </a:rPr>
                        <m:t>à </m:t>
                      </m:r>
                      <m:f>
                        <m:fPr>
                          <m:ctrlPr>
                            <a:rPr lang="vi-VN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vi-VN" sz="20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000" i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vi-VN" sz="20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2000" i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vi-VN" sz="2000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vi-VN" sz="2000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2000" i="0">
                          <a:latin typeface="Cambria Math" panose="02040503050406030204" pitchFamily="18" charset="0"/>
                        </a:rPr>
                        <m:t>0097</m:t>
                      </m:r>
                      <m:r>
                        <a:rPr lang="vi-VN" sz="2000" i="0">
                          <a:latin typeface="Cambria Math" panose="02040503050406030204" pitchFamily="18" charset="0"/>
                        </a:rPr>
                        <m:t>...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B8C1F4F6-1A05-8F89-6812-62799E69C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7" y="1621446"/>
                <a:ext cx="6096000" cy="7030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CADBFB10-C54B-647F-6474-75DD88A7049E}"/>
              </a:ext>
            </a:extLst>
          </p:cNvPr>
          <p:cNvSpPr txBox="1"/>
          <p:nvPr/>
        </p:nvSpPr>
        <p:spPr>
          <a:xfrm>
            <a:off x="233362" y="2285708"/>
            <a:ext cx="8715375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vi-VN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ounded Rectangle 14">
                <a:extLst>
                  <a:ext uri="{FF2B5EF4-FFF2-40B4-BE49-F238E27FC236}">
                    <a16:creationId xmlns:a16="http://schemas.microsoft.com/office/drawing/2014/main" id="{F6F15BAA-31D1-B54D-8967-8AF007AFD253}"/>
                  </a:ext>
                </a:extLst>
              </p:cNvPr>
              <p:cNvSpPr/>
              <p:nvPr/>
            </p:nvSpPr>
            <p:spPr>
              <a:xfrm>
                <a:off x="256055" y="3083877"/>
                <a:ext cx="7900989" cy="94295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b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tuyệt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.</a:t>
                </a:r>
                <a:endParaRPr lang="vi-VN" sz="2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ounded Rectangle 14">
                <a:extLst>
                  <a:ext uri="{FF2B5EF4-FFF2-40B4-BE49-F238E27FC236}">
                    <a16:creationId xmlns:a16="http://schemas.microsoft.com/office/drawing/2014/main" id="{F6F15BAA-31D1-B54D-8967-8AF007AFD2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55" y="3083877"/>
                <a:ext cx="7900989" cy="942952"/>
              </a:xfrm>
              <a:prstGeom prst="roundRect">
                <a:avLst/>
              </a:prstGeom>
              <a:blipFill>
                <a:blip r:embed="rId6"/>
                <a:stretch>
                  <a:fillRect l="-231" t="-3871" r="-77" b="-32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0">
            <a:extLst>
              <a:ext uri="{FF2B5EF4-FFF2-40B4-BE49-F238E27FC236}">
                <a16:creationId xmlns:a16="http://schemas.microsoft.com/office/drawing/2014/main" id="{ABBD0772-5566-F86E-7A8A-73559A549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81" y="4220319"/>
            <a:ext cx="113109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tuôi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vi-VN" sz="2000" dirty="0"/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endParaRPr kumimoji="0" lang="en-US" altLang="vi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5" name="Đối tượng 24">
            <a:extLst>
              <a:ext uri="{FF2B5EF4-FFF2-40B4-BE49-F238E27FC236}">
                <a16:creationId xmlns:a16="http://schemas.microsoft.com/office/drawing/2014/main" id="{68170BC7-D200-E34B-11A0-E6845C2DDF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015514"/>
              </p:ext>
            </p:extLst>
          </p:nvPr>
        </p:nvGraphicFramePr>
        <p:xfrm>
          <a:off x="10856802" y="4315932"/>
          <a:ext cx="495728" cy="446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̉nh Bitmap" r:id="rId7" imgW="285866" imgH="247685" progId="Paint.Picture">
                  <p:embed/>
                </p:oleObj>
              </mc:Choice>
              <mc:Fallback>
                <p:oleObj name="Ảnh Bitmap" r:id="rId7" imgW="285866" imgH="247685" progId="Paint.Picture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6802" y="4315932"/>
                        <a:ext cx="495728" cy="4461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Đối tượng 27">
            <a:extLst>
              <a:ext uri="{FF2B5EF4-FFF2-40B4-BE49-F238E27FC236}">
                <a16:creationId xmlns:a16="http://schemas.microsoft.com/office/drawing/2014/main" id="{A2277662-2238-3A79-B651-81F2ED710D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75042"/>
              </p:ext>
            </p:extLst>
          </p:nvPr>
        </p:nvGraphicFramePr>
        <p:xfrm>
          <a:off x="0" y="4182993"/>
          <a:ext cx="483251" cy="37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̉nh Bitmap" r:id="rId9" imgW="343039" imgH="266737" progId="Paint.Picture">
                  <p:embed/>
                </p:oleObj>
              </mc:Choice>
              <mc:Fallback>
                <p:oleObj name="Ảnh Bitmap" r:id="rId9" imgW="343039" imgH="266737" progId="Paint.Picture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82993"/>
                        <a:ext cx="483251" cy="375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54CE1C22-6EF0-E577-C5EC-0CD082BDD95A}"/>
                  </a:ext>
                </a:extLst>
              </p:cNvPr>
              <p:cNvSpPr txBox="1"/>
              <p:nvPr/>
            </p:nvSpPr>
            <p:spPr>
              <a:xfrm>
                <a:off x="401582" y="4813919"/>
                <a:ext cx="11018893" cy="1768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542925" indent="-17145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BT1/SGK/tr110. </a:t>
                </a:r>
              </a:p>
              <a:p>
                <a:pPr marR="542925" indent="-17145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Ở Babylon,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tấm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sét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niên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1900 - 1600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ám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3,1250.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tuyệt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3,141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3,142.</a:t>
                </a:r>
                <a:endParaRPr lang="vi-VN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54CE1C22-6EF0-E577-C5EC-0CD082BDD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82" y="4813919"/>
                <a:ext cx="11018893" cy="1768048"/>
              </a:xfrm>
              <a:prstGeom prst="rect">
                <a:avLst/>
              </a:prstGeom>
              <a:blipFill>
                <a:blip r:embed="rId11"/>
                <a:stretch>
                  <a:fillRect l="-609" t="-1034" b="-51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45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/>
      <p:bldP spid="23" grpId="0" animBg="1"/>
      <p:bldP spid="24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F7B29D1-E237-9E26-B47C-8DF0E483E39F}"/>
              </a:ext>
            </a:extLst>
          </p:cNvPr>
          <p:cNvSpPr txBox="1"/>
          <p:nvPr/>
        </p:nvSpPr>
        <p:spPr>
          <a:xfrm>
            <a:off x="323850" y="248014"/>
            <a:ext cx="6096000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8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vi-V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14300" algn="just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1800" b="1" dirty="0" err="1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800" b="1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1800" b="1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b="1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1800" b="1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BED9588-AE85-0D6D-11F3-9C4F9FBBA271}"/>
              </a:ext>
            </a:extLst>
          </p:cNvPr>
          <p:cNvSpPr txBox="1"/>
          <p:nvPr/>
        </p:nvSpPr>
        <p:spPr>
          <a:xfrm>
            <a:off x="323850" y="1085487"/>
            <a:ext cx="11268075" cy="1613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4300" algn="just">
              <a:lnSpc>
                <a:spcPct val="115000"/>
              </a:lnSpc>
              <a:spcAft>
                <a:spcPts val="1000"/>
              </a:spcAf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  <a:endParaRPr lang="vi-VN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5C3FB976-D154-CCAE-2C62-78ED9EDD8399}"/>
                  </a:ext>
                </a:extLst>
              </p:cNvPr>
              <p:cNvSpPr txBox="1"/>
              <p:nvPr/>
            </p:nvSpPr>
            <p:spPr>
              <a:xfrm>
                <a:off x="300037" y="2699390"/>
                <a:ext cx="11482387" cy="3331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20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0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1,333.. 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trăm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vi-VN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1,33333..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trăm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= 1,33. Do</a:t>
                </a:r>
                <a:endParaRPr lang="vi-VN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335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tuyệt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vi-VN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005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72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005</m:t>
                        </m:r>
                      </m:num>
                      <m:den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33</m:t>
                        </m:r>
                      </m:den>
                    </m:f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%.</m:t>
                    </m:r>
                  </m:oMath>
                </a14:m>
                <a:endParaRPr lang="vi-VN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5C3FB976-D154-CCAE-2C62-78ED9EDD8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37" y="2699390"/>
                <a:ext cx="11482387" cy="33318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6888B9A4-F8E9-1036-8BDA-0F0003CE0A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351875"/>
              </p:ext>
            </p:extLst>
          </p:nvPr>
        </p:nvGraphicFramePr>
        <p:xfrm>
          <a:off x="442912" y="6158472"/>
          <a:ext cx="4254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̉nh Bitmap" r:id="rId3" imgW="343039" imgH="266737" progId="Paint.Picture">
                  <p:embed/>
                </p:oleObj>
              </mc:Choice>
              <mc:Fallback>
                <p:oleObj name="Ảnh Bitmap" r:id="rId3" imgW="343039" imgH="26673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" y="6158472"/>
                        <a:ext cx="4254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C3683BD0-C8C2-2D94-D835-DF12FF475D34}"/>
                  </a:ext>
                </a:extLst>
              </p:cNvPr>
              <p:cNvSpPr txBox="1"/>
              <p:nvPr/>
            </p:nvSpPr>
            <p:spPr>
              <a:xfrm>
                <a:off x="1011237" y="6031563"/>
                <a:ext cx="9066213" cy="4698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quy</a:t>
                </a:r>
                <a:r>
                  <a:rPr lang="en-US" sz="24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4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2400" i="1">
                            <a:solidFill>
                              <a:srgbClr val="2E74B5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2E74B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5496 </a:t>
                </a:r>
                <a:r>
                  <a:rPr lang="en-US" sz="2400" dirty="0" err="1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hàng</a:t>
                </a:r>
                <a:r>
                  <a:rPr lang="en-US" sz="24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chục</a:t>
                </a:r>
                <a:r>
                  <a:rPr lang="en-US" sz="24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ước</a:t>
                </a:r>
                <a:r>
                  <a:rPr lang="en-US" sz="24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24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sai</a:t>
                </a:r>
                <a:r>
                  <a:rPr lang="en-US" sz="24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24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dirty="0"/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C3683BD0-C8C2-2D94-D835-DF12FF475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237" y="6031563"/>
                <a:ext cx="9066213" cy="469809"/>
              </a:xfrm>
              <a:prstGeom prst="rect">
                <a:avLst/>
              </a:prstGeom>
              <a:blipFill>
                <a:blip r:embed="rId5"/>
                <a:stretch>
                  <a:fillRect l="-1076" t="-7792" r="-471" b="-298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2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A03F90BC-2979-F25D-0B9E-770333E1E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" y="197535"/>
            <a:ext cx="68339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b="1" i="0" u="none" strike="noStrike" cap="none" normalizeH="0" baseline="0" dirty="0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vi-VN" b="1" i="0" u="none" strike="noStrike" cap="none" normalizeH="0" baseline="0" dirty="0" err="1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vi-VN" b="1" i="0" u="none" strike="noStrike" cap="none" normalizeH="0" baseline="0" dirty="0" err="1">
                <a:ln>
                  <a:noFill/>
                </a:ln>
                <a:solidFill>
                  <a:srgbClr val="CC00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n-US" altLang="vi-VN" b="1" i="0" u="none" strike="noStrike" cap="none" normalizeH="0" baseline="0" dirty="0" err="1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vi-VN" b="1" i="0" u="none" strike="noStrike" cap="none" normalizeH="0" baseline="0" dirty="0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cap="none" normalizeH="0" baseline="0" dirty="0" err="1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vi-VN" b="1" i="0" u="none" strike="noStrike" cap="none" normalizeH="0" baseline="0" dirty="0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cap="none" normalizeH="0" baseline="0" dirty="0" err="1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b="1" i="0" u="none" strike="noStrike" cap="none" normalizeH="0" baseline="0" dirty="0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cap="none" normalizeH="0" baseline="0" dirty="0" err="1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kumimoji="0" lang="en-US" altLang="vi-VN" b="1" i="0" u="none" strike="noStrike" cap="none" normalizeH="0" baseline="0" dirty="0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cap="none" normalizeH="0" baseline="0" dirty="0" err="1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vi-VN" b="1" i="0" u="none" strike="noStrike" cap="none" normalizeH="0" baseline="0" dirty="0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cap="none" normalizeH="0" baseline="0" dirty="0" err="1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b="1" i="0" u="none" strike="noStrike" cap="none" normalizeH="0" baseline="0" dirty="0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cap="none" normalizeH="0" baseline="0" dirty="0" err="1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b="1" i="0" u="none" strike="noStrike" cap="none" normalizeH="0" baseline="0" dirty="0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cap="none" normalizeH="0" baseline="0" dirty="0" err="1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vi-VN" b="1" i="0" u="none" strike="noStrike" cap="none" normalizeH="0" baseline="0" dirty="0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cap="none" normalizeH="0" baseline="0" dirty="0" err="1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vi-VN" b="1" i="0" u="none" strike="noStrike" cap="none" normalizeH="0" baseline="0" dirty="0" err="1">
                <a:ln>
                  <a:noFill/>
                </a:ln>
                <a:solidFill>
                  <a:srgbClr val="CC00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kumimoji="0" lang="en-US" altLang="vi-VN" b="1" i="0" u="none" strike="noStrike" cap="none" normalizeH="0" baseline="0" dirty="0" err="1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kumimoji="0" lang="en-US" altLang="vi-VN" b="1" i="0" u="none" strike="noStrike" cap="none" normalizeH="0" baseline="0" dirty="0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cap="none" normalizeH="0" baseline="0" dirty="0" err="1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vi-VN" b="1" i="0" u="none" strike="noStrike" cap="none" normalizeH="0" baseline="0" dirty="0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cap="none" normalizeH="0" baseline="0" dirty="0" err="1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vi-VN" b="1" i="0" u="none" strike="noStrike" cap="none" normalizeH="0" baseline="0" dirty="0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cap="none" normalizeH="0" baseline="0" dirty="0" err="1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kumimoji="0" lang="en-US" altLang="vi-VN" b="1" i="0" u="none" strike="noStrike" cap="none" normalizeH="0" baseline="0" dirty="0" err="1">
                <a:ln>
                  <a:noFill/>
                </a:ln>
                <a:solidFill>
                  <a:srgbClr val="CC00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kumimoji="0" lang="en-US" altLang="vi-VN" b="1" i="0" u="none" strike="noStrike" cap="none" normalizeH="0" baseline="0" dirty="0" err="1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kumimoji="0" lang="en-US" altLang="vi-VN" b="1" i="0" u="none" strike="noStrike" cap="none" normalizeH="0" baseline="0" dirty="0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cap="none" normalizeH="0" baseline="0" dirty="0" err="1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vi-VN" b="1" i="0" u="none" strike="noStrike" cap="none" normalizeH="0" baseline="0" dirty="0" err="1">
                <a:ln>
                  <a:noFill/>
                </a:ln>
                <a:solidFill>
                  <a:srgbClr val="CC00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n-US" altLang="vi-VN" b="1" i="0" u="none" strike="noStrike" cap="none" normalizeH="0" baseline="0" dirty="0" err="1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vi-VN" b="1" i="0" u="none" strike="noStrike" cap="none" normalizeH="0" baseline="0" dirty="0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cap="none" normalizeH="0" baseline="0" dirty="0" err="1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vi-VN" b="1" i="0" u="none" strike="noStrike" cap="none" normalizeH="0" baseline="0" dirty="0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cap="none" normalizeH="0" baseline="0" dirty="0" err="1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vi-VN" altLang="vi-VN" b="1" i="0" u="none" strike="noStrike" cap="none" normalizeH="0" baseline="0" dirty="0">
                <a:ln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115EBBA-07A2-CC95-E934-4C7525DA2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670831"/>
            <a:ext cx="893445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vi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n-US" altLang="vi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vi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vi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vi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n-US" altLang="vi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vi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vi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kumimoji="0" lang="en-US" altLang="vi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vi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vi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vi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kumimoji="0" lang="en-US" altLang="vi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kumimoji="0" lang="en-US" altLang="vi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vi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vi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vi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kumimoji="0" lang="en-US" altLang="vi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kumimoji="0" lang="en-US" altLang="vi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kumimoji="0" lang="en-US" altLang="vi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vi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n-US" altLang="vi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vi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kumimoji="0" lang="en-US" altLang="vi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vi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altLang="vi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vi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d.</a:t>
            </a:r>
            <a:endParaRPr kumimoji="0" lang="vi-VN" altLang="vi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vi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ở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kumimoji="0" lang="en-US" altLang="vi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251AD269-D9D9-AD8B-CE19-DA5616212341}"/>
                  </a:ext>
                </a:extLst>
              </p:cNvPr>
              <p:cNvSpPr txBox="1"/>
              <p:nvPr/>
            </p:nvSpPr>
            <p:spPr>
              <a:xfrm>
                <a:off x="276225" y="1686494"/>
                <a:ext cx="11639550" cy="1289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b="1" i="1" dirty="0" err="1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b="1" i="1" dirty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dirty="0" err="1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b="1" i="1" dirty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endParaRPr lang="vi-VN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Cho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= 1903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 = 50.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0,1891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±</m:t>
                    </m:r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0,005.</a:t>
                </a:r>
                <a:endParaRPr lang="vi-VN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251AD269-D9D9-AD8B-CE19-DA5616212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25" y="1686494"/>
                <a:ext cx="11639550" cy="1289007"/>
              </a:xfrm>
              <a:prstGeom prst="rect">
                <a:avLst/>
              </a:prstGeom>
              <a:blipFill>
                <a:blip r:embed="rId2"/>
                <a:stretch>
                  <a:fillRect l="-419" t="-1422" b="-66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42D77C1-3896-85CF-9500-197A87577189}"/>
                  </a:ext>
                </a:extLst>
              </p:cNvPr>
              <p:cNvSpPr txBox="1"/>
              <p:nvPr/>
            </p:nvSpPr>
            <p:spPr>
              <a:xfrm>
                <a:off x="276225" y="2975501"/>
                <a:ext cx="11715750" cy="2049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vi-VN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 = 50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chục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trăm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1900.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3429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 = 0,005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nghin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trăm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0,19.</a:t>
                </a:r>
                <a:endParaRPr lang="vi-VN" sz="16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42D77C1-3896-85CF-9500-197A87577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25" y="2975501"/>
                <a:ext cx="11715750" cy="2049600"/>
              </a:xfrm>
              <a:prstGeom prst="rect">
                <a:avLst/>
              </a:prstGeom>
              <a:blipFill>
                <a:blip r:embed="rId3"/>
                <a:stretch>
                  <a:fillRect l="-416" t="-595" b="-3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8A70700-033E-3BFA-FA4B-0EEE897C98CD}"/>
                  </a:ext>
                </a:extLst>
              </p:cNvPr>
              <p:cNvSpPr txBox="1"/>
              <p:nvPr/>
            </p:nvSpPr>
            <p:spPr>
              <a:xfrm>
                <a:off x="1112838" y="4926328"/>
                <a:ext cx="9258300" cy="906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28575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 err="1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0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sz="20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0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0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0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0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318 081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2E74B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± </m:t>
                    </m:r>
                  </m:oMath>
                </a14:m>
                <a:r>
                  <a:rPr lang="en-US" sz="20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20000;			b) 18,0113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2E74B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± </m:t>
                    </m:r>
                  </m:oMath>
                </a14:m>
                <a:r>
                  <a:rPr lang="en-US" sz="20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0,003.</a:t>
                </a:r>
                <a:endParaRPr lang="vi-VN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8A70700-033E-3BFA-FA4B-0EEE897C9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38" y="4926328"/>
                <a:ext cx="9258300" cy="906017"/>
              </a:xfrm>
              <a:prstGeom prst="rect">
                <a:avLst/>
              </a:prstGeom>
              <a:blipFill>
                <a:blip r:embed="rId4"/>
                <a:stretch>
                  <a:fillRect l="-725" t="-1342" b="-100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0">
            <a:extLst>
              <a:ext uri="{FF2B5EF4-FFF2-40B4-BE49-F238E27FC236}">
                <a16:creationId xmlns:a16="http://schemas.microsoft.com/office/drawing/2014/main" id="{346B6ACF-4954-8C4F-F59E-D9D97E329B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949477"/>
            <a:ext cx="665163" cy="66516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A191DEFE-7F98-0330-83A0-3F192883DFA7}"/>
                  </a:ext>
                </a:extLst>
              </p:cNvPr>
              <p:cNvSpPr txBox="1"/>
              <p:nvPr/>
            </p:nvSpPr>
            <p:spPr>
              <a:xfrm>
                <a:off x="276225" y="5855494"/>
                <a:ext cx="11106151" cy="77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17145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BT2/SGK/TR110</a:t>
                </a: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6547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 = 100.</a:t>
                </a:r>
                <a:r>
                  <a:rPr lang="en-US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A191DEFE-7F98-0330-83A0-3F192883D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25" y="5855494"/>
                <a:ext cx="11106151" cy="777777"/>
              </a:xfrm>
              <a:prstGeom prst="rect">
                <a:avLst/>
              </a:prstGeom>
              <a:blipFill>
                <a:blip r:embed="rId6"/>
                <a:stretch>
                  <a:fillRect l="-549" t="-2362" r="-1207" b="-133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32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/>
      <p:bldP spid="12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AB6EA83-1CAF-B748-2FE3-0FD7A7DFE084}"/>
                  </a:ext>
                </a:extLst>
              </p:cNvPr>
              <p:cNvSpPr txBox="1"/>
              <p:nvPr/>
            </p:nvSpPr>
            <p:spPr>
              <a:xfrm>
                <a:off x="366763" y="542408"/>
                <a:ext cx="10839451" cy="127894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17145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d, ta </a:t>
                </a: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1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tiên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d.</a:t>
                </a:r>
              </a:p>
              <a:p>
                <a:pPr marL="17145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AB6EA83-1CAF-B748-2FE3-0FD7A7DFE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63" y="542408"/>
                <a:ext cx="10839451" cy="1278940"/>
              </a:xfrm>
              <a:prstGeom prst="rect">
                <a:avLst/>
              </a:prstGeom>
              <a:blipFill>
                <a:blip r:embed="rId2"/>
                <a:stretch>
                  <a:fillRect t="-943" b="-61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BB27FD8-74FA-B02D-D4CA-51FD47AE9FEA}"/>
              </a:ext>
            </a:extLst>
          </p:cNvPr>
          <p:cNvSpPr txBox="1"/>
          <p:nvPr/>
        </p:nvSpPr>
        <p:spPr>
          <a:xfrm>
            <a:off x="552449" y="108705"/>
            <a:ext cx="6848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1800" b="1" i="1" dirty="0" err="1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1800" b="1" i="1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1800" b="1" i="1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b="1" i="1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1800" b="1" i="1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1800" b="1" i="1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b="1" i="1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b="1" i="1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b="1" i="1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b="1" i="1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b="1" i="1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1800" b="1" i="1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b="1" i="1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endParaRPr lang="vi-V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13C54BC8-39F7-BD93-5747-BD58AB804C7D}"/>
                  </a:ext>
                </a:extLst>
              </p:cNvPr>
              <p:cNvSpPr txBox="1"/>
              <p:nvPr/>
            </p:nvSpPr>
            <p:spPr>
              <a:xfrm>
                <a:off x="281038" y="1885719"/>
                <a:ext cx="11458474" cy="3786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108585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b="1" i="1" dirty="0" err="1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2000" b="1" i="1" dirty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000" b="1" i="1" dirty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r>
                  <a:rPr lang="vi-VN" sz="2000" b="1" i="1" dirty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Cho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1,71428517</a:t>
                </a:r>
                <a:r>
                  <a:rPr lang="vi-VN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 = 0,002</a:t>
                </a:r>
                <a:endParaRPr lang="vi-VN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108585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b) Cho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- 0,61803398.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 = 0,0005.</a:t>
                </a:r>
                <a:endParaRPr lang="vi-VN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1085850"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vi-VN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108585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tiên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 = 0,002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1,714.</a:t>
                </a:r>
                <a:endParaRPr lang="vi-VN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108585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tiên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 = 0,005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chục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chục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 = </a:t>
                </a:r>
                <a:r>
                  <a:rPr lang="vi-VN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0,6180.</a:t>
                </a:r>
                <a:endParaRPr lang="vi-VN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13C54BC8-39F7-BD93-5747-BD58AB804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38" y="1885719"/>
                <a:ext cx="11458474" cy="3786293"/>
              </a:xfrm>
              <a:prstGeom prst="rect">
                <a:avLst/>
              </a:prstGeom>
              <a:blipFill>
                <a:blip r:embed="rId3"/>
                <a:stretch>
                  <a:fillRect l="-532" b="-17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085A926D-8F06-DE48-568C-0C6B342F1209}"/>
                  </a:ext>
                </a:extLst>
              </p:cNvPr>
              <p:cNvSpPr txBox="1"/>
              <p:nvPr/>
            </p:nvSpPr>
            <p:spPr>
              <a:xfrm>
                <a:off x="943880" y="5612018"/>
                <a:ext cx="9953626" cy="12459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3429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 err="1">
                    <a:solidFill>
                      <a:srgbClr val="1F4E7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rgbClr val="1F4E7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F4E7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rgbClr val="1F4E7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F4E7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rgbClr val="1F4E7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F4E7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1F4E7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F4E7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sz="2400" dirty="0">
                    <a:solidFill>
                      <a:srgbClr val="1F4E7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F4E7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400" dirty="0">
                    <a:solidFill>
                      <a:srgbClr val="1F4E7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F4E7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1F4E7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F4E7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1F4E7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F4E7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1F4E7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F4E7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rgbClr val="1F4E7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F4E7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1F4E7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F4E7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1F4E7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F4E7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400" dirty="0">
                    <a:solidFill>
                      <a:srgbClr val="1F4E7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F4E7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rgbClr val="1F4E7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 = 0,0001.</a:t>
                </a:r>
                <a:endParaRPr lang="vi-VN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657600" algn="l"/>
                  </a:tabLst>
                </a:pPr>
                <a:r>
                  <a:rPr lang="en-US" sz="2400" dirty="0">
                    <a:solidFill>
                      <a:srgbClr val="1F4E7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2400" dirty="0">
                    <a:solidFill>
                      <a:srgbClr val="1F4E7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2400" i="1">
                            <a:solidFill>
                              <a:srgbClr val="1F4E7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rgbClr val="1F4E7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vi-VN" sz="2400" i="1">
                        <a:solidFill>
                          <a:srgbClr val="1F4E7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rgbClr val="1F4E7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rgbClr val="1F4E7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vi-VN" sz="2400" i="1">
                            <a:solidFill>
                              <a:srgbClr val="1F4E7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vi-VN" sz="2400" i="1">
                        <a:solidFill>
                          <a:srgbClr val="1F4E7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=1,8181818...;</m:t>
                    </m:r>
                  </m:oMath>
                </a14:m>
                <a:r>
                  <a:rPr lang="vi-VN" sz="2400" dirty="0">
                    <a:solidFill>
                      <a:srgbClr val="1F4E7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1F4E7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2400" i="1">
                            <a:solidFill>
                              <a:srgbClr val="1F4E7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1F4E7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rgbClr val="1F4E7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=1−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rgbClr val="1F4E7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1F4E7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  <m:r>
                      <a:rPr lang="en-US" sz="2400" i="1">
                        <a:solidFill>
                          <a:srgbClr val="1F4E7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=−1,655751</m:t>
                    </m:r>
                  </m:oMath>
                </a14:m>
                <a:endParaRPr lang="vi-VN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085A926D-8F06-DE48-568C-0C6B342F1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80" y="5612018"/>
                <a:ext cx="9953626" cy="1245982"/>
              </a:xfrm>
              <a:prstGeom prst="rect">
                <a:avLst/>
              </a:prstGeom>
              <a:blipFill>
                <a:blip r:embed="rId4"/>
                <a:stretch>
                  <a:fillRect l="-980" t="-1961" b="-39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D52B6C48-FBC0-66D9-280B-F04CFEBA5F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703929"/>
              </p:ext>
            </p:extLst>
          </p:nvPr>
        </p:nvGraphicFramePr>
        <p:xfrm>
          <a:off x="161227" y="5672012"/>
          <a:ext cx="782653" cy="756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̉nh Bitmap" r:id="rId5" imgW="314286" imgH="304923" progId="Paint.Picture">
                  <p:embed/>
                </p:oleObj>
              </mc:Choice>
              <mc:Fallback>
                <p:oleObj name="Ảnh Bitmap" r:id="rId5" imgW="314286" imgH="30492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27" y="5672012"/>
                        <a:ext cx="782653" cy="7561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Đối tượng 19">
            <a:extLst>
              <a:ext uri="{FF2B5EF4-FFF2-40B4-BE49-F238E27FC236}">
                <a16:creationId xmlns:a16="http://schemas.microsoft.com/office/drawing/2014/main" id="{7BF14226-280A-8A6D-3E5A-598C6BC1B0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754573"/>
              </p:ext>
            </p:extLst>
          </p:nvPr>
        </p:nvGraphicFramePr>
        <p:xfrm>
          <a:off x="2350600" y="1494323"/>
          <a:ext cx="2973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" imgH="164880" progId="Equation.DSMT4">
                  <p:embed/>
                </p:oleObj>
              </mc:Choice>
              <mc:Fallback>
                <p:oleObj name="Equation" r:id="rId7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50600" y="1494323"/>
                        <a:ext cx="297350" cy="32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586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AB58B65-B873-F487-0D68-27C952489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455975"/>
            <a:ext cx="962025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BT3/SGK/TR110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1,7320508..</a:t>
            </a:r>
            <a:endParaRPr kumimoji="0" lang="vi-VN" altLang="vi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altLang="vi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0,003.</a:t>
            </a:r>
            <a:endParaRPr kumimoji="0" lang="vi-VN" altLang="vi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vi-VN" altLang="vi-VN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E609EA6-D152-FC0A-A6C1-76FDD06C6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24" y="5434594"/>
            <a:ext cx="110109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BT3/SGK/TR110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kumimoji="0" lang="en-US" alt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vi-V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kumimoji="0" lang="en-US" altLang="vi-V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kumimoji="0" lang="en-US" alt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r>
              <a:rPr kumimoji="0" lang="en-US" alt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4536 002 </a:t>
            </a:r>
            <a:r>
              <a:rPr kumimoji="0" lang="en-US" altLang="vi-V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kumimoji="0" lang="en-US" alt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10000; 	                 b) 10,05043 </a:t>
            </a:r>
            <a:r>
              <a:rPr kumimoji="0" lang="en-US" altLang="vi-V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kumimoji="0" lang="en-US" alt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0,002.</a:t>
            </a:r>
            <a:endParaRPr kumimoji="0" lang="en-US" altLang="vi-V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7D47BB43-57EF-E421-8D4C-2A5C86749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24" y="2087191"/>
            <a:ext cx="11281626" cy="334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2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1591</Words>
  <Application>Microsoft Office PowerPoint</Application>
  <PresentationFormat>Màn hình rộng</PresentationFormat>
  <Paragraphs>86</Paragraphs>
  <Slides>9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3</vt:i4>
      </vt:variant>
      <vt:variant>
        <vt:lpstr>Tiêu đề Bản chiếu</vt:lpstr>
      </vt:variant>
      <vt:variant>
        <vt:i4>9</vt:i4>
      </vt:variant>
    </vt:vector>
  </HeadingPairs>
  <TitlesOfParts>
    <vt:vector size="18" baseType="lpstr">
      <vt:lpstr>Arial</vt:lpstr>
      <vt:lpstr>Calibri</vt:lpstr>
      <vt:lpstr>Cambria Math</vt:lpstr>
      <vt:lpstr>Symbol</vt:lpstr>
      <vt:lpstr>Times New Roman</vt:lpstr>
      <vt:lpstr>Chủ đề Office</vt:lpstr>
      <vt:lpstr>Ảnh Bitmap</vt:lpstr>
      <vt:lpstr>Ảnh Paintbrush</vt:lpstr>
      <vt:lpstr>MathType 6.0 Equation</vt:lpstr>
      <vt:lpstr>Bản trình bày PowerPoint</vt:lpstr>
      <vt:lpstr>BÀI 1. SỐ GẦN ĐÚNG VÀ SAI SỐ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Trần Hoàng Quí</dc:creator>
  <cp:lastModifiedBy>Trần Hoàng Quí</cp:lastModifiedBy>
  <cp:revision>10</cp:revision>
  <dcterms:created xsi:type="dcterms:W3CDTF">2022-11-21T14:54:40Z</dcterms:created>
  <dcterms:modified xsi:type="dcterms:W3CDTF">2022-11-24T09:09:19Z</dcterms:modified>
</cp:coreProperties>
</file>